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75" r:id="rId5"/>
    <p:sldId id="258" r:id="rId6"/>
    <p:sldId id="259" r:id="rId7"/>
    <p:sldId id="264" r:id="rId8"/>
    <p:sldId id="273" r:id="rId9"/>
    <p:sldId id="265" r:id="rId10"/>
    <p:sldId id="267" r:id="rId11"/>
    <p:sldId id="274" r:id="rId12"/>
    <p:sldId id="261" r:id="rId13"/>
    <p:sldId id="262" r:id="rId14"/>
    <p:sldId id="266" r:id="rId15"/>
    <p:sldId id="268" r:id="rId16"/>
    <p:sldId id="270" r:id="rId17"/>
    <p:sldId id="271" r:id="rId18"/>
    <p:sldId id="272" r:id="rId19"/>
    <p:sldId id="26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AD9F4D-28E0-4D3A-A773-CFDB3A191636}" v="1095" dt="2020-02-07T14:37:32.891"/>
    <p1510:client id="{5C74D089-15E8-4AC1-BFA2-EFD304ACFAC3}" v="531" dt="2020-02-08T20:08:54.246"/>
    <p1510:client id="{C54735C2-7E93-4674-92F6-3B6CC083CEFF}" v="126" dt="2020-02-07T11:16:05.441"/>
    <p1510:client id="{DD51AE75-9C4F-4769-AF46-8139F65689C7}" v="59" dt="2020-02-08T19:28:11.055"/>
    <p1510:client id="{E8E4859C-E9D6-48B3-BFE2-FB99EEBFE377}" v="168" dt="2020-02-09T12:22:55.3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22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7" y="1465181"/>
            <a:ext cx="8361229" cy="2098226"/>
          </a:xfrm>
        </p:spPr>
        <p:txBody>
          <a:bodyPr/>
          <a:lstStyle/>
          <a:p>
            <a:r>
              <a:rPr lang="en-US" dirty="0"/>
              <a:t>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4" y="3688424"/>
            <a:ext cx="6831673" cy="10862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Intro Bootcamp y </a:t>
            </a:r>
            <a:r>
              <a:rPr lang="en-US" sz="4400" dirty="0" err="1"/>
              <a:t>Precurso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601082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946" y="443495"/>
            <a:ext cx="6431335" cy="1485900"/>
          </a:xfrm>
        </p:spPr>
        <p:txBody>
          <a:bodyPr>
            <a:normAutofit/>
          </a:bodyPr>
          <a:lstStyle/>
          <a:p>
            <a:r>
              <a:rPr lang="es-ES"/>
              <a:t>Proyecto Data Science</a:t>
            </a:r>
            <a:endParaRPr lang="es-ES" dirty="0"/>
          </a:p>
        </p:txBody>
      </p:sp>
      <p:pic>
        <p:nvPicPr>
          <p:cNvPr id="1026" name="Picture 2" descr="Data Science - A Complete Introduction | OmniSci">
            <a:extLst>
              <a:ext uri="{FF2B5EF4-FFF2-40B4-BE49-F238E27FC236}">
                <a16:creationId xmlns:a16="http://schemas.microsoft.com/office/drawing/2014/main" id="{B6D1074E-8E88-4100-A098-0AF5030C0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3500" y="1316557"/>
            <a:ext cx="5283445" cy="530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1467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946" y="443495"/>
            <a:ext cx="6431335" cy="1485900"/>
          </a:xfrm>
        </p:spPr>
        <p:txBody>
          <a:bodyPr>
            <a:normAutofit/>
          </a:bodyPr>
          <a:lstStyle/>
          <a:p>
            <a:r>
              <a:rPr lang="es-ES"/>
              <a:t>Proyecto Data Science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D4AC67-E811-4292-B0A6-ABAA7D17B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9278" y="1325349"/>
            <a:ext cx="5742310" cy="508915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488155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8113486" cy="1485900"/>
          </a:xfrm>
        </p:spPr>
        <p:txBody>
          <a:bodyPr>
            <a:normAutofit/>
          </a:bodyPr>
          <a:lstStyle/>
          <a:p>
            <a:r>
              <a:rPr lang="es-ES" dirty="0"/>
              <a:t>Contenido curso: cuatro bloques 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2C40241-37DD-450B-9CA4-6CF4AEDF2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3706" y="2303253"/>
            <a:ext cx="3884637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Python &amp; Git (</a:t>
            </a:r>
            <a:r>
              <a:rPr lang="en-US" dirty="0" err="1"/>
              <a:t>Precurso</a:t>
            </a:r>
            <a:r>
              <a:rPr lang="en-US" dirty="0"/>
              <a:t>)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i="0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Análisis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con Python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Machine Learning con Python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Storytelling &amp; </a:t>
            </a:r>
            <a:r>
              <a:rPr lang="en-US" dirty="0" err="1"/>
              <a:t>Hacer</a:t>
            </a:r>
            <a:r>
              <a:rPr lang="en-US" dirty="0"/>
              <a:t> un </a:t>
            </a:r>
            <a:r>
              <a:rPr lang="en-US" dirty="0" err="1"/>
              <a:t>producto</a:t>
            </a:r>
            <a:r>
              <a:rPr lang="en-US" dirty="0"/>
              <a:t> final con Data Science</a:t>
            </a:r>
          </a:p>
        </p:txBody>
      </p:sp>
      <p:pic>
        <p:nvPicPr>
          <p:cNvPr id="3" name="Imagen 3" descr="Imagen que contiene reloj&#10;&#10;Descripción generada con confianza muy alta">
            <a:extLst>
              <a:ext uri="{FF2B5EF4-FFF2-40B4-BE49-F238E27FC236}">
                <a16:creationId xmlns:a16="http://schemas.microsoft.com/office/drawing/2014/main" id="{52CC5652-FC2B-4219-8CEA-F1F72A307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8208" y="1489309"/>
            <a:ext cx="1621767" cy="1621767"/>
          </a:xfrm>
          <a:prstGeom prst="rect">
            <a:avLst/>
          </a:prstGeom>
        </p:spPr>
      </p:pic>
      <p:pic>
        <p:nvPicPr>
          <p:cNvPr id="5" name="Imagen 5" descr="Imagen que contiene señal, reloj&#10;&#10;Descripción generada con confianza muy alta">
            <a:extLst>
              <a:ext uri="{FF2B5EF4-FFF2-40B4-BE49-F238E27FC236}">
                <a16:creationId xmlns:a16="http://schemas.microsoft.com/office/drawing/2014/main" id="{F91F8020-B5C8-4433-9124-E188AFF30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9098" y="3432048"/>
            <a:ext cx="2405333" cy="1323810"/>
          </a:xfrm>
          <a:prstGeom prst="rect">
            <a:avLst/>
          </a:prstGeom>
        </p:spPr>
      </p:pic>
      <p:pic>
        <p:nvPicPr>
          <p:cNvPr id="4" name="Imagen 5" descr="Imagen que contiene señal&#10;&#10;Descripción generada con confianza muy alta">
            <a:extLst>
              <a:ext uri="{FF2B5EF4-FFF2-40B4-BE49-F238E27FC236}">
                <a16:creationId xmlns:a16="http://schemas.microsoft.com/office/drawing/2014/main" id="{EE836C55-C4C8-4826-8A93-196940832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0023" y="4760299"/>
            <a:ext cx="2563484" cy="208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29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6010" y="1265441"/>
            <a:ext cx="8113486" cy="1485900"/>
          </a:xfrm>
        </p:spPr>
        <p:txBody>
          <a:bodyPr>
            <a:normAutofit/>
          </a:bodyPr>
          <a:lstStyle/>
          <a:p>
            <a:r>
              <a:rPr lang="es-ES" dirty="0"/>
              <a:t>¿Qué se espera de vosotros?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2C40241-37DD-450B-9CA4-6CF4AEDF2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8895" y="2390857"/>
            <a:ext cx="8113486" cy="35814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Leer </a:t>
            </a:r>
            <a:r>
              <a:rPr lang="en-US" dirty="0" err="1"/>
              <a:t>contenido</a:t>
            </a:r>
            <a:r>
              <a:rPr lang="en-US" dirty="0"/>
              <a:t> en </a:t>
            </a:r>
            <a:r>
              <a:rPr lang="en-US" dirty="0" err="1"/>
              <a:t>inglés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a typeface="+mn-lt"/>
              <a:cs typeface="+mn-lt"/>
            </a:endParaRP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ea typeface="+mn-lt"/>
                <a:cs typeface="+mn-lt"/>
              </a:rPr>
              <a:t>Preguntar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cualquier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tipo</a:t>
            </a:r>
            <a:r>
              <a:rPr lang="en-US" dirty="0">
                <a:ea typeface="+mn-lt"/>
                <a:cs typeface="+mn-lt"/>
              </a:rPr>
              <a:t> de </a:t>
            </a:r>
            <a:r>
              <a:rPr lang="en-US" dirty="0" err="1">
                <a:ea typeface="+mn-lt"/>
                <a:cs typeface="+mn-lt"/>
              </a:rPr>
              <a:t>duda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después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haberla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intentado</a:t>
            </a:r>
            <a:r>
              <a:rPr lang="en-US" dirty="0">
                <a:ea typeface="+mn-lt"/>
                <a:cs typeface="+mn-lt"/>
              </a:rPr>
              <a:t> resolver </a:t>
            </a:r>
            <a:r>
              <a:rPr lang="en-US" dirty="0" err="1">
                <a:ea typeface="+mn-lt"/>
                <a:cs typeface="+mn-lt"/>
              </a:rPr>
              <a:t>mediante</a:t>
            </a:r>
            <a:r>
              <a:rPr lang="en-US" dirty="0">
                <a:ea typeface="+mn-lt"/>
                <a:cs typeface="+mn-lt"/>
              </a:rPr>
              <a:t> Google. </a:t>
            </a:r>
            <a:r>
              <a:rPr lang="en-US" b="1" dirty="0">
                <a:ea typeface="+mn-lt"/>
                <a:cs typeface="+mn-lt"/>
              </a:rPr>
              <a:t>Lo que </a:t>
            </a:r>
            <a:r>
              <a:rPr lang="en-US" b="1" dirty="0" err="1">
                <a:ea typeface="+mn-lt"/>
                <a:cs typeface="+mn-lt"/>
              </a:rPr>
              <a:t>más</a:t>
            </a:r>
            <a:r>
              <a:rPr lang="en-US" b="1" dirty="0">
                <a:ea typeface="+mn-lt"/>
                <a:cs typeface="+mn-lt"/>
              </a:rPr>
              <a:t> se </a:t>
            </a:r>
            <a:r>
              <a:rPr lang="en-US" b="1" dirty="0" err="1">
                <a:ea typeface="+mn-lt"/>
                <a:cs typeface="+mn-lt"/>
              </a:rPr>
              <a:t>aprende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en</a:t>
            </a:r>
            <a:r>
              <a:rPr lang="en-US" b="1" dirty="0">
                <a:ea typeface="+mn-lt"/>
                <a:cs typeface="+mn-lt"/>
              </a:rPr>
              <a:t> un bootcamp es a </a:t>
            </a:r>
            <a:r>
              <a:rPr lang="en-US" b="1" dirty="0" err="1">
                <a:ea typeface="+mn-lt"/>
                <a:cs typeface="+mn-lt"/>
              </a:rPr>
              <a:t>buscar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respuestas</a:t>
            </a:r>
            <a:r>
              <a:rPr lang="en-US" b="1" dirty="0">
                <a:ea typeface="+mn-lt"/>
                <a:cs typeface="+mn-lt"/>
              </a:rPr>
              <a:t> de forma </a:t>
            </a:r>
            <a:r>
              <a:rPr lang="en-US" b="1" dirty="0" err="1">
                <a:ea typeface="+mn-lt"/>
                <a:cs typeface="+mn-lt"/>
              </a:rPr>
              <a:t>independiente</a:t>
            </a:r>
            <a:endParaRPr lang="en-US" b="1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Realizar</a:t>
            </a:r>
            <a:r>
              <a:rPr lang="en-US" dirty="0"/>
              <a:t> los </a:t>
            </a:r>
            <a:r>
              <a:rPr lang="en-US" dirty="0" err="1"/>
              <a:t>entregables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Tener una </a:t>
            </a:r>
            <a:r>
              <a:rPr lang="en-US" dirty="0" err="1"/>
              <a:t>buena</a:t>
            </a:r>
            <a:r>
              <a:rPr lang="en-US" dirty="0"/>
              <a:t> </a:t>
            </a:r>
            <a:r>
              <a:rPr lang="en-US" dirty="0" err="1"/>
              <a:t>actitud</a:t>
            </a:r>
            <a:r>
              <a:rPr lang="en-US" dirty="0"/>
              <a:t> de </a:t>
            </a:r>
            <a:r>
              <a:rPr lang="en-US" dirty="0" err="1"/>
              <a:t>respeto</a:t>
            </a:r>
            <a:r>
              <a:rPr lang="en-US" dirty="0"/>
              <a:t> a </a:t>
            </a:r>
            <a:r>
              <a:rPr lang="en-US" dirty="0" err="1"/>
              <a:t>profesores</a:t>
            </a:r>
            <a:r>
              <a:rPr lang="en-US" dirty="0"/>
              <a:t> y </a:t>
            </a:r>
            <a:r>
              <a:rPr lang="en-US" dirty="0" err="1"/>
              <a:t>compañeros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Dormir</a:t>
            </a:r>
            <a:r>
              <a:rPr lang="en-US" dirty="0"/>
              <a:t> bien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666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6009" y="1107180"/>
            <a:ext cx="8113486" cy="1485900"/>
          </a:xfrm>
        </p:spPr>
        <p:txBody>
          <a:bodyPr>
            <a:normAutofit/>
          </a:bodyPr>
          <a:lstStyle/>
          <a:p>
            <a:r>
              <a:rPr lang="es-ES" dirty="0"/>
              <a:t>A tener en cuenta: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2C40241-37DD-450B-9CA4-6CF4AEDF2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7617" y="1850130"/>
            <a:ext cx="6286499" cy="479052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Horario</a:t>
            </a:r>
            <a:r>
              <a:rPr lang="en-US" dirty="0"/>
              <a:t> de 9:15 a 13:05 </a:t>
            </a:r>
            <a:r>
              <a:rPr lang="en-US" dirty="0" err="1"/>
              <a:t>durante</a:t>
            </a:r>
            <a:r>
              <a:rPr lang="en-US" dirty="0"/>
              <a:t> el </a:t>
            </a:r>
            <a:r>
              <a:rPr lang="en-US" dirty="0" err="1"/>
              <a:t>precurso</a:t>
            </a:r>
            <a:r>
              <a:rPr lang="en-US" dirty="0"/>
              <a:t>*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Horario</a:t>
            </a:r>
            <a:r>
              <a:rPr lang="en-US" dirty="0"/>
              <a:t> de 9:15 a 17:45 </a:t>
            </a:r>
            <a:r>
              <a:rPr lang="en-US" dirty="0" err="1"/>
              <a:t>durante</a:t>
            </a:r>
            <a:r>
              <a:rPr lang="en-US" dirty="0"/>
              <a:t> el </a:t>
            </a:r>
            <a:r>
              <a:rPr lang="en-US" dirty="0" err="1"/>
              <a:t>curso</a:t>
            </a:r>
            <a:r>
              <a:rPr lang="en-US" dirty="0"/>
              <a:t>*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a typeface="+mn-lt"/>
              <a:cs typeface="+mn-lt"/>
            </a:endParaRP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Horario</a:t>
            </a:r>
            <a:r>
              <a:rPr lang="en-US" dirty="0"/>
              <a:t> para </a:t>
            </a:r>
            <a:r>
              <a:rPr lang="en-US" dirty="0" err="1"/>
              <a:t>almorzar</a:t>
            </a:r>
            <a:r>
              <a:rPr lang="en-US" dirty="0"/>
              <a:t>: 14:35*. Se </a:t>
            </a:r>
            <a:r>
              <a:rPr lang="en-US" dirty="0" err="1"/>
              <a:t>reanudan</a:t>
            </a:r>
            <a:r>
              <a:rPr lang="en-US" dirty="0"/>
              <a:t> las </a:t>
            </a:r>
            <a:r>
              <a:rPr lang="en-US" dirty="0" err="1"/>
              <a:t>clases</a:t>
            </a:r>
            <a:r>
              <a:rPr lang="en-US" dirty="0"/>
              <a:t> o </a:t>
            </a:r>
            <a:r>
              <a:rPr lang="en-US" dirty="0" err="1"/>
              <a:t>tutorías</a:t>
            </a:r>
            <a:r>
              <a:rPr lang="en-US" dirty="0"/>
              <a:t> a </a:t>
            </a:r>
            <a:r>
              <a:rPr lang="en-US" dirty="0" err="1"/>
              <a:t>partir</a:t>
            </a:r>
            <a:r>
              <a:rPr lang="en-US" dirty="0"/>
              <a:t> de las 16:00*. 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Utilizaremos</a:t>
            </a:r>
            <a:r>
              <a:rPr lang="en-US" dirty="0"/>
              <a:t> Discord, Slack, O’Reilly, Google APPs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Tenemos</a:t>
            </a:r>
            <a:r>
              <a:rPr lang="en-US" dirty="0"/>
              <a:t> </a:t>
            </a:r>
            <a:r>
              <a:rPr lang="en-US" dirty="0" err="1"/>
              <a:t>compañeros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remoto</a:t>
            </a:r>
            <a:r>
              <a:rPr lang="en-US" dirty="0"/>
              <a:t> a los que </a:t>
            </a:r>
            <a:r>
              <a:rPr lang="en-US" dirty="0" err="1"/>
              <a:t>debemos</a:t>
            </a:r>
            <a:r>
              <a:rPr lang="en-US" dirty="0"/>
              <a:t>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sentir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estuvieran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aula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Daily (</a:t>
            </a:r>
            <a:r>
              <a:rPr lang="en-US" dirty="0" err="1"/>
              <a:t>precurso</a:t>
            </a:r>
            <a:r>
              <a:rPr lang="en-US" dirty="0"/>
              <a:t>) y Weekly (</a:t>
            </a:r>
            <a:r>
              <a:rPr lang="en-US" dirty="0" err="1"/>
              <a:t>curso</a:t>
            </a:r>
            <a:r>
              <a:rPr lang="en-US" dirty="0"/>
              <a:t>) check </a:t>
            </a:r>
            <a:r>
              <a:rPr lang="en-US" b="1" dirty="0" err="1"/>
              <a:t>obligatorio</a:t>
            </a: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/>
              <a:t>*: </a:t>
            </a:r>
            <a:r>
              <a:rPr lang="en-US" sz="1050" dirty="0" err="1"/>
              <a:t>supeditado</a:t>
            </a:r>
            <a:r>
              <a:rPr lang="en-US" sz="1050" dirty="0"/>
              <a:t> a Covid-19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487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6009" y="1107180"/>
            <a:ext cx="8113486" cy="1485900"/>
          </a:xfrm>
        </p:spPr>
        <p:txBody>
          <a:bodyPr>
            <a:normAutofit/>
          </a:bodyPr>
          <a:lstStyle/>
          <a:p>
            <a:r>
              <a:rPr lang="es-ES" dirty="0"/>
              <a:t>A tener en cuenta: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2C40241-37DD-450B-9CA4-6CF4AEDF2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502" y="1729549"/>
            <a:ext cx="6286499" cy="494834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El </a:t>
            </a:r>
            <a:r>
              <a:rPr lang="en-US" dirty="0" err="1"/>
              <a:t>precurso</a:t>
            </a:r>
            <a:r>
              <a:rPr lang="en-US" dirty="0"/>
              <a:t> es </a:t>
            </a:r>
            <a:r>
              <a:rPr lang="en-US" dirty="0" err="1"/>
              <a:t>selectivo</a:t>
            </a:r>
            <a:r>
              <a:rPr lang="en-US" dirty="0"/>
              <a:t>. </a:t>
            </a:r>
            <a:r>
              <a:rPr lang="en-US" dirty="0" err="1"/>
              <a:t>Habrá</a:t>
            </a:r>
            <a:r>
              <a:rPr lang="en-US" dirty="0"/>
              <a:t> una </a:t>
            </a:r>
            <a:r>
              <a:rPr lang="en-US" dirty="0" err="1"/>
              <a:t>prueba</a:t>
            </a:r>
            <a:r>
              <a:rPr lang="en-US" dirty="0"/>
              <a:t> final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No </a:t>
            </a:r>
            <a:r>
              <a:rPr lang="en-US" dirty="0" err="1"/>
              <a:t>entregar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los </a:t>
            </a:r>
            <a:r>
              <a:rPr lang="en-US" dirty="0" err="1"/>
              <a:t>entregables</a:t>
            </a:r>
            <a:r>
              <a:rPr lang="en-US" dirty="0"/>
              <a:t>, </a:t>
            </a:r>
            <a:r>
              <a:rPr lang="en-US" dirty="0" err="1"/>
              <a:t>faltar</a:t>
            </a:r>
            <a:r>
              <a:rPr lang="en-US" dirty="0"/>
              <a:t> a </a:t>
            </a:r>
            <a:r>
              <a:rPr lang="en-US" dirty="0" err="1"/>
              <a:t>clase</a:t>
            </a:r>
            <a:r>
              <a:rPr lang="en-US" dirty="0"/>
              <a:t> o una mala </a:t>
            </a:r>
            <a:r>
              <a:rPr lang="en-US" dirty="0" err="1"/>
              <a:t>actitud</a:t>
            </a:r>
            <a:r>
              <a:rPr lang="en-US" dirty="0"/>
              <a:t> </a:t>
            </a:r>
            <a:r>
              <a:rPr lang="en-US" dirty="0" err="1"/>
              <a:t>serán</a:t>
            </a:r>
            <a:r>
              <a:rPr lang="en-US" dirty="0"/>
              <a:t> </a:t>
            </a:r>
            <a:r>
              <a:rPr lang="en-US" dirty="0" err="1"/>
              <a:t>motivos</a:t>
            </a:r>
            <a:r>
              <a:rPr lang="en-US" dirty="0"/>
              <a:t> para no </a:t>
            </a:r>
            <a:r>
              <a:rPr lang="en-US" dirty="0" err="1"/>
              <a:t>aprobar</a:t>
            </a:r>
            <a:r>
              <a:rPr lang="en-US" dirty="0"/>
              <a:t> el </a:t>
            </a:r>
            <a:r>
              <a:rPr lang="en-US" dirty="0" err="1"/>
              <a:t>precurso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Habrá</a:t>
            </a:r>
            <a:r>
              <a:rPr lang="en-US" dirty="0"/>
              <a:t> un </a:t>
            </a:r>
            <a:r>
              <a:rPr lang="en-US" dirty="0" err="1"/>
              <a:t>delegado</a:t>
            </a:r>
            <a:r>
              <a:rPr lang="en-US" dirty="0"/>
              <a:t> y </a:t>
            </a:r>
            <a:r>
              <a:rPr lang="en-US" dirty="0" err="1"/>
              <a:t>subdelegado</a:t>
            </a:r>
            <a:r>
              <a:rPr lang="en-US" dirty="0"/>
              <a:t> de </a:t>
            </a:r>
            <a:r>
              <a:rPr lang="en-US" dirty="0" err="1"/>
              <a:t>clase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Es </a:t>
            </a:r>
            <a:r>
              <a:rPr lang="en-US" b="1" dirty="0" err="1"/>
              <a:t>obligatorio</a:t>
            </a:r>
            <a:r>
              <a:rPr lang="en-US" b="1" dirty="0"/>
              <a:t> </a:t>
            </a:r>
            <a:r>
              <a:rPr lang="en-US" dirty="0"/>
              <a:t>que </a:t>
            </a:r>
            <a:r>
              <a:rPr lang="en-US" dirty="0" err="1"/>
              <a:t>l@s</a:t>
            </a:r>
            <a:r>
              <a:rPr lang="en-US" dirty="0"/>
              <a:t> que </a:t>
            </a:r>
            <a:r>
              <a:rPr lang="en-US" dirty="0" err="1"/>
              <a:t>estén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remoto</a:t>
            </a:r>
            <a:r>
              <a:rPr lang="en-US" dirty="0"/>
              <a:t> </a:t>
            </a:r>
            <a:r>
              <a:rPr lang="en-US" dirty="0" err="1"/>
              <a:t>tengan</a:t>
            </a:r>
            <a:r>
              <a:rPr lang="en-US" dirty="0"/>
              <a:t> la </a:t>
            </a:r>
            <a:r>
              <a:rPr lang="en-US" dirty="0" err="1"/>
              <a:t>cámara</a:t>
            </a:r>
            <a:r>
              <a:rPr lang="en-US" dirty="0"/>
              <a:t> </a:t>
            </a:r>
            <a:r>
              <a:rPr lang="en-US" dirty="0" err="1"/>
              <a:t>puesta</a:t>
            </a:r>
            <a:r>
              <a:rPr lang="en-US" dirty="0"/>
              <a:t> </a:t>
            </a:r>
            <a:r>
              <a:rPr lang="en-US" dirty="0" err="1"/>
              <a:t>todo</a:t>
            </a:r>
            <a:r>
              <a:rPr lang="en-US" dirty="0"/>
              <a:t> el </a:t>
            </a:r>
            <a:r>
              <a:rPr lang="en-US" dirty="0" err="1"/>
              <a:t>tiempo</a:t>
            </a: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b="1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Las </a:t>
            </a:r>
            <a:r>
              <a:rPr lang="en-US" dirty="0" err="1"/>
              <a:t>clases</a:t>
            </a:r>
            <a:r>
              <a:rPr lang="en-US" dirty="0"/>
              <a:t> </a:t>
            </a:r>
            <a:r>
              <a:rPr lang="en-US" dirty="0" err="1"/>
              <a:t>serán</a:t>
            </a:r>
            <a:r>
              <a:rPr lang="en-US" dirty="0"/>
              <a:t> </a:t>
            </a:r>
            <a:r>
              <a:rPr lang="en-US" dirty="0" err="1"/>
              <a:t>grabadas</a:t>
            </a:r>
            <a:r>
              <a:rPr lang="en-US" dirty="0"/>
              <a:t> y se </a:t>
            </a:r>
            <a:r>
              <a:rPr lang="en-US" dirty="0" err="1"/>
              <a:t>compartirá</a:t>
            </a:r>
            <a:r>
              <a:rPr lang="en-US" dirty="0"/>
              <a:t> el enlace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clase</a:t>
            </a:r>
            <a:r>
              <a:rPr lang="en-US" dirty="0"/>
              <a:t> se </a:t>
            </a:r>
            <a:r>
              <a:rPr lang="en-US" dirty="0" err="1"/>
              <a:t>hablarán</a:t>
            </a:r>
            <a:r>
              <a:rPr lang="en-US" dirty="0"/>
              <a:t> de </a:t>
            </a:r>
            <a:r>
              <a:rPr lang="en-US" dirty="0" err="1"/>
              <a:t>temas</a:t>
            </a:r>
            <a:r>
              <a:rPr lang="en-US" dirty="0"/>
              <a:t> </a:t>
            </a:r>
            <a:r>
              <a:rPr lang="en-US" dirty="0" err="1"/>
              <a:t>lectivos</a:t>
            </a:r>
            <a:r>
              <a:rPr lang="en-US" dirty="0"/>
              <a:t>. </a:t>
            </a:r>
            <a:r>
              <a:rPr lang="en-US" dirty="0" err="1"/>
              <a:t>Cualquier</a:t>
            </a:r>
            <a:r>
              <a:rPr lang="en-US" dirty="0"/>
              <a:t> </a:t>
            </a:r>
            <a:r>
              <a:rPr lang="en-US" dirty="0" err="1"/>
              <a:t>otra</a:t>
            </a:r>
            <a:r>
              <a:rPr lang="en-US" dirty="0"/>
              <a:t> </a:t>
            </a:r>
            <a:r>
              <a:rPr lang="en-US" dirty="0" err="1"/>
              <a:t>temática</a:t>
            </a:r>
            <a:r>
              <a:rPr lang="en-US" dirty="0"/>
              <a:t> se </a:t>
            </a:r>
            <a:r>
              <a:rPr lang="en-US" dirty="0" err="1"/>
              <a:t>hablará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tutoría</a:t>
            </a:r>
            <a:r>
              <a:rPr lang="en-US" dirty="0"/>
              <a:t> o con el student experience advisor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830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EBE138-EB78-4713-84DC-0E14AACA8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Calendly</a:t>
            </a:r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0F74A6-35ED-4A55-BA9B-EAA97293D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055" y="2337736"/>
            <a:ext cx="4987368" cy="4336336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079270A8-3BB5-478E-879E-C0EAAB66F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1379" y="1428751"/>
            <a:ext cx="6286499" cy="8044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Las </a:t>
            </a:r>
            <a:r>
              <a:rPr lang="en-US" dirty="0" err="1"/>
              <a:t>tutorías</a:t>
            </a:r>
            <a:r>
              <a:rPr lang="en-US" dirty="0"/>
              <a:t> </a:t>
            </a:r>
            <a:r>
              <a:rPr lang="en-US" dirty="0" err="1"/>
              <a:t>serán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presencial</a:t>
            </a:r>
            <a:r>
              <a:rPr lang="en-US" dirty="0"/>
              <a:t> o </a:t>
            </a:r>
            <a:r>
              <a:rPr lang="en-US" dirty="0" err="1"/>
              <a:t>remoto</a:t>
            </a:r>
            <a:endParaRPr lang="en-US" sz="105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943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EBE138-EB78-4713-84DC-0E14AACA8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Discord</a:t>
            </a:r>
            <a:endParaRPr lang="es-E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ADC47B-ED23-445B-BE62-A911EA745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925" y="1428749"/>
            <a:ext cx="8111952" cy="510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43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EBE138-EB78-4713-84DC-0E14AACA8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Google </a:t>
            </a:r>
            <a:r>
              <a:rPr lang="es-ES" dirty="0" err="1"/>
              <a:t>Classroom</a:t>
            </a:r>
            <a:r>
              <a:rPr lang="es-ES" dirty="0"/>
              <a:t> &amp; Git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7E739D-ACE0-44AA-805E-55B557E3A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567" y="1715485"/>
            <a:ext cx="7886876" cy="446457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E0A6D73-38C5-427F-987E-9DFFCA29E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8685" y="1428750"/>
            <a:ext cx="1903429" cy="503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754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049" y="1791419"/>
            <a:ext cx="3215845" cy="1485900"/>
          </a:xfrm>
        </p:spPr>
        <p:txBody>
          <a:bodyPr>
            <a:normAutofit/>
          </a:bodyPr>
          <a:lstStyle/>
          <a:p>
            <a:r>
              <a:rPr lang="es-ES" dirty="0"/>
              <a:t>Preguntas</a:t>
            </a:r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D5D58A51-E551-4B24-AD2A-B7D2476CE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691" y="3353081"/>
            <a:ext cx="1808673" cy="180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164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s-ES"/>
              <a:t>Contenido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36D850-BE4D-4F90-BA07-B0FB9795E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829033" cy="35814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s-ES"/>
          </a:p>
          <a:p>
            <a:pPr marL="383540" indent="-383540"/>
            <a:r>
              <a:rPr lang="es-ES"/>
              <a:t>Introducción de profesores</a:t>
            </a:r>
          </a:p>
          <a:p>
            <a:pPr marL="383540" indent="-383540"/>
            <a:r>
              <a:rPr lang="es-ES"/>
              <a:t>Bootcamp de Data Science</a:t>
            </a:r>
          </a:p>
          <a:p>
            <a:pPr marL="383540" indent="-383540"/>
            <a:r>
              <a:rPr lang="es-ES"/>
              <a:t>¿Qué se espera de vosotros?</a:t>
            </a:r>
          </a:p>
          <a:p>
            <a:pPr marL="383540" indent="-383540"/>
            <a:r>
              <a:rPr lang="es-ES"/>
              <a:t>A tener en cuenta*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4" descr="Imagen que contiene mucho, reloj, montón, estacionado&#10;&#10;Descripción generada con confianza muy alta">
            <a:extLst>
              <a:ext uri="{FF2B5EF4-FFF2-40B4-BE49-F238E27FC236}">
                <a16:creationId xmlns:a16="http://schemas.microsoft.com/office/drawing/2014/main" id="{14537F3E-6EFD-4506-A8C3-665DD9095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919" y="1297845"/>
            <a:ext cx="6042613" cy="365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60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32185"/>
            <a:ext cx="9601200" cy="1485900"/>
          </a:xfrm>
        </p:spPr>
        <p:txBody>
          <a:bodyPr>
            <a:normAutofit/>
          </a:bodyPr>
          <a:lstStyle/>
          <a:p>
            <a:r>
              <a:rPr lang="es-ES" sz="4800" dirty="0"/>
              <a:t>Profesores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36D850-BE4D-4F90-BA07-B0FB9795E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93854"/>
            <a:ext cx="9601200" cy="28574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s-ES" sz="2400" dirty="0"/>
              <a:t>Gabriel Vázquez Torres, Lead Instructor </a:t>
            </a:r>
          </a:p>
          <a:p>
            <a:pPr marL="383540" indent="-383540"/>
            <a:endParaRPr lang="es-ES" dirty="0"/>
          </a:p>
          <a:p>
            <a:pPr marL="383540" indent="-383540"/>
            <a:endParaRPr lang="es-ES" dirty="0"/>
          </a:p>
          <a:p>
            <a:pPr marL="383540" indent="-383540"/>
            <a:endParaRPr lang="es-ES" dirty="0"/>
          </a:p>
          <a:p>
            <a:pPr marL="383540" indent="-383540"/>
            <a:endParaRPr lang="es-ES" dirty="0"/>
          </a:p>
          <a:p>
            <a:pPr marL="383540" indent="-383540"/>
            <a:endParaRPr lang="es-ES" sz="2400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6" name="Imagen 6" descr="Imagen que contiene lego&#10;&#10;Descripción generada con confianza muy alta">
            <a:extLst>
              <a:ext uri="{FF2B5EF4-FFF2-40B4-BE49-F238E27FC236}">
                <a16:creationId xmlns:a16="http://schemas.microsoft.com/office/drawing/2014/main" id="{A2AE7455-E98F-4A0F-8C4A-4486CED5E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065" y="2121302"/>
            <a:ext cx="2657384" cy="185487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6EEEB8-2A3C-4816-A387-F745AB4AE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070" y="2121302"/>
            <a:ext cx="2431487" cy="1823615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2050" name="Picture 2" descr="No alternative text description for this image">
            <a:extLst>
              <a:ext uri="{FF2B5EF4-FFF2-40B4-BE49-F238E27FC236}">
                <a16:creationId xmlns:a16="http://schemas.microsoft.com/office/drawing/2014/main" id="{AC23E511-66DC-492C-8B9D-EACCDCCED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6957" y="2152562"/>
            <a:ext cx="2431486" cy="1823615"/>
          </a:xfrm>
          <a:prstGeom prst="rect">
            <a:avLst/>
          </a:prstGeom>
          <a:noFill/>
          <a:effectLst>
            <a:softEdge rad="50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close up of graphics&#10;&#10;Description automatically generated">
            <a:extLst>
              <a:ext uri="{FF2B5EF4-FFF2-40B4-BE49-F238E27FC236}">
                <a16:creationId xmlns:a16="http://schemas.microsoft.com/office/drawing/2014/main" id="{FE823876-4F74-49CF-A385-7E3EFFEA5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1401" y="4715150"/>
            <a:ext cx="2217848" cy="1799949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4C5E4D11-8EFB-41A8-90B1-0D413FD8E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4620" y="4715150"/>
            <a:ext cx="2645829" cy="1799948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0" name="Picture 9" descr="A picture containing food, cup, sitting, table&#10;&#10;Description automatically generated">
            <a:extLst>
              <a:ext uri="{FF2B5EF4-FFF2-40B4-BE49-F238E27FC236}">
                <a16:creationId xmlns:a16="http://schemas.microsoft.com/office/drawing/2014/main" id="{2D7CBBC3-74FC-400C-BE9E-E293FF4CA6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8632" y="4585828"/>
            <a:ext cx="1951236" cy="2154109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16CEA1C1-F79C-448E-87DF-88578C79106C}"/>
              </a:ext>
            </a:extLst>
          </p:cNvPr>
          <p:cNvSpPr txBox="1">
            <a:spLocks/>
          </p:cNvSpPr>
          <p:nvPr/>
        </p:nvSpPr>
        <p:spPr>
          <a:xfrm>
            <a:off x="1411157" y="4148134"/>
            <a:ext cx="9601200" cy="28574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/>
            <a:r>
              <a:rPr lang="es-ES" sz="2400" dirty="0"/>
              <a:t>Clara </a:t>
            </a:r>
            <a:r>
              <a:rPr lang="es-ES" sz="2400" dirty="0" err="1"/>
              <a:t>Piniella</a:t>
            </a:r>
            <a:r>
              <a:rPr lang="es-ES" sz="2400" dirty="0"/>
              <a:t>, </a:t>
            </a:r>
            <a:r>
              <a:rPr lang="es-ES" sz="2400" dirty="0" err="1"/>
              <a:t>Teacher</a:t>
            </a:r>
            <a:r>
              <a:rPr lang="es-ES" sz="2400" dirty="0"/>
              <a:t> </a:t>
            </a:r>
            <a:r>
              <a:rPr lang="es-ES" sz="2400" dirty="0" err="1"/>
              <a:t>Assistant</a:t>
            </a:r>
            <a:endParaRPr lang="es-ES" sz="2400" dirty="0"/>
          </a:p>
          <a:p>
            <a:pPr marL="383540" indent="-383540"/>
            <a:endParaRPr lang="es-ES" dirty="0"/>
          </a:p>
          <a:p>
            <a:pPr marL="383540" indent="-383540"/>
            <a:endParaRPr lang="es-ES" dirty="0"/>
          </a:p>
          <a:p>
            <a:pPr marL="383540" indent="-383540"/>
            <a:endParaRPr lang="es-ES" dirty="0"/>
          </a:p>
          <a:p>
            <a:pPr marL="383540" indent="-383540"/>
            <a:endParaRPr lang="es-ES" dirty="0"/>
          </a:p>
          <a:p>
            <a:pPr marL="383540" indent="-383540"/>
            <a:endParaRPr lang="es-ES" sz="2400" dirty="0"/>
          </a:p>
          <a:p>
            <a:pPr marL="0" indent="0">
              <a:buFont typeface="Franklin Gothic Book" panose="020B0503020102020204" pitchFamily="34" charset="0"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8989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32185"/>
            <a:ext cx="9601200" cy="1485900"/>
          </a:xfrm>
        </p:spPr>
        <p:txBody>
          <a:bodyPr>
            <a:normAutofit/>
          </a:bodyPr>
          <a:lstStyle/>
          <a:p>
            <a:r>
              <a:rPr lang="es-ES" sz="4800" dirty="0"/>
              <a:t>Profesores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36D850-BE4D-4F90-BA07-B0FB9795E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93854"/>
            <a:ext cx="6339254" cy="491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s-ES" sz="2400" dirty="0"/>
              <a:t>Mónica Villasuso López, </a:t>
            </a:r>
            <a:r>
              <a:rPr lang="es-ES" sz="2400" dirty="0" err="1"/>
              <a:t>Teacher</a:t>
            </a:r>
            <a:r>
              <a:rPr lang="es-ES" sz="2400" dirty="0"/>
              <a:t> </a:t>
            </a:r>
            <a:r>
              <a:rPr lang="es-ES" sz="2400" dirty="0" err="1"/>
              <a:t>Assistant</a:t>
            </a:r>
            <a:endParaRPr lang="es-ES" dirty="0"/>
          </a:p>
          <a:p>
            <a:pPr marL="383540" indent="-383540"/>
            <a:endParaRPr lang="es-ES" sz="2400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16CEA1C1-F79C-448E-87DF-88578C79106C}"/>
              </a:ext>
            </a:extLst>
          </p:cNvPr>
          <p:cNvSpPr txBox="1">
            <a:spLocks/>
          </p:cNvSpPr>
          <p:nvPr/>
        </p:nvSpPr>
        <p:spPr>
          <a:xfrm>
            <a:off x="1411157" y="4148135"/>
            <a:ext cx="9601200" cy="5670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/>
            <a:r>
              <a:rPr lang="es-ES" sz="2400" dirty="0"/>
              <a:t>Borja Puig de la </a:t>
            </a:r>
            <a:r>
              <a:rPr lang="es-ES" sz="2400" dirty="0" err="1"/>
              <a:t>Bellacasa</a:t>
            </a:r>
            <a:r>
              <a:rPr lang="es-ES" sz="2400" dirty="0"/>
              <a:t>, </a:t>
            </a:r>
            <a:r>
              <a:rPr lang="es-ES" sz="2400" dirty="0" err="1"/>
              <a:t>Teacher</a:t>
            </a:r>
            <a:r>
              <a:rPr lang="es-ES" sz="2400" dirty="0"/>
              <a:t> </a:t>
            </a:r>
            <a:r>
              <a:rPr lang="es-ES" sz="2400" dirty="0" err="1"/>
              <a:t>Assistant</a:t>
            </a:r>
            <a:endParaRPr lang="es-ES" sz="2400" dirty="0"/>
          </a:p>
          <a:p>
            <a:pPr marL="0" indent="0">
              <a:buFont typeface="Franklin Gothic Book" panose="020B0503020102020204" pitchFamily="34" charset="0"/>
              <a:buNone/>
            </a:pPr>
            <a:endParaRPr lang="es-ES" dirty="0"/>
          </a:p>
        </p:txBody>
      </p:sp>
      <p:pic>
        <p:nvPicPr>
          <p:cNvPr id="7" name="Picture 6" descr="Diagram, text&#10;&#10;Description automatically generated">
            <a:extLst>
              <a:ext uri="{FF2B5EF4-FFF2-40B4-BE49-F238E27FC236}">
                <a16:creationId xmlns:a16="http://schemas.microsoft.com/office/drawing/2014/main" id="{47F3B5E5-5D53-4416-A9C2-07C95494D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003" y="2152562"/>
            <a:ext cx="2053113" cy="1908479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DF7BC404-BAE2-4994-B473-BCF112AA4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474" y="2159792"/>
            <a:ext cx="1955409" cy="1908479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F978FC8F-E4EA-4CCD-8EBD-398E0CA8E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6955" y="2172619"/>
            <a:ext cx="2009335" cy="1908480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7" name="Picture 16" descr="A crowd of people&#10;&#10;Description automatically generated with low confidence">
            <a:extLst>
              <a:ext uri="{FF2B5EF4-FFF2-40B4-BE49-F238E27FC236}">
                <a16:creationId xmlns:a16="http://schemas.microsoft.com/office/drawing/2014/main" id="{DE0080EB-4EB1-4AA4-8CD4-6ED9BE7A2F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2823" y="4838897"/>
            <a:ext cx="2826808" cy="1667376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9" name="Picture 1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D666AE93-4E44-4DAF-95ED-0676A6F36F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3216" y="4838897"/>
            <a:ext cx="2963350" cy="1667378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319718-CBB2-45D2-BF46-13C90D6847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03560" y="4838216"/>
            <a:ext cx="2675242" cy="1668092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120888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es-ES" err="1"/>
              <a:t>Bootcamp</a:t>
            </a:r>
            <a:r>
              <a:rPr lang="es-ES"/>
              <a:t> de Data </a:t>
            </a:r>
            <a:r>
              <a:rPr lang="es-ES" err="1"/>
              <a:t>Science</a:t>
            </a:r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36D850-BE4D-4F90-BA07-B0FB9795E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5043" y="2109933"/>
            <a:ext cx="5456369" cy="33657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s-ES" sz="1800" dirty="0"/>
          </a:p>
          <a:p>
            <a:pPr marL="383540" indent="-383540"/>
            <a:r>
              <a:rPr lang="es-ES" sz="2400" b="1" dirty="0"/>
              <a:t>Bootcamp</a:t>
            </a:r>
            <a:r>
              <a:rPr lang="es-ES" sz="2400" dirty="0"/>
              <a:t>: </a:t>
            </a:r>
          </a:p>
          <a:p>
            <a:pPr marL="383540" indent="-383540"/>
            <a:endParaRPr lang="es-ES" sz="1800" dirty="0">
              <a:ea typeface="+mn-lt"/>
              <a:cs typeface="+mn-lt"/>
            </a:endParaRPr>
          </a:p>
          <a:p>
            <a:pPr lvl="1" indent="-383540"/>
            <a:r>
              <a:rPr lang="es-ES" b="1" i="0" dirty="0">
                <a:ea typeface="+mn-lt"/>
                <a:cs typeface="+mn-lt"/>
              </a:rPr>
              <a:t>Cursos intensivos</a:t>
            </a:r>
            <a:r>
              <a:rPr lang="es-ES" i="0" dirty="0">
                <a:ea typeface="+mn-lt"/>
                <a:cs typeface="+mn-lt"/>
              </a:rPr>
              <a:t> que dotan a los estudiantes de una </a:t>
            </a:r>
            <a:r>
              <a:rPr lang="es-ES" b="1" i="0" dirty="0">
                <a:ea typeface="+mn-lt"/>
                <a:cs typeface="+mn-lt"/>
              </a:rPr>
              <a:t>excelente preparación</a:t>
            </a:r>
            <a:r>
              <a:rPr lang="es-ES" i="0" dirty="0">
                <a:ea typeface="+mn-lt"/>
                <a:cs typeface="+mn-lt"/>
              </a:rPr>
              <a:t> para saltar al </a:t>
            </a:r>
            <a:r>
              <a:rPr lang="es-ES" b="1" i="0" dirty="0">
                <a:ea typeface="+mn-lt"/>
                <a:cs typeface="+mn-lt"/>
              </a:rPr>
              <a:t>mercado laboral</a:t>
            </a:r>
            <a:r>
              <a:rPr lang="es-ES" i="0" dirty="0">
                <a:ea typeface="+mn-lt"/>
                <a:cs typeface="+mn-lt"/>
              </a:rPr>
              <a:t>. Las características principales son las clases reducidas y un temario muy concentrado.</a:t>
            </a:r>
            <a:r>
              <a:rPr lang="es-ES" i="0" dirty="0"/>
              <a:t> </a:t>
            </a:r>
          </a:p>
          <a:p>
            <a:pPr marL="0" indent="0">
              <a:buNone/>
            </a:pPr>
            <a:endParaRPr lang="es-ES" sz="1800" b="1" i="0" dirty="0"/>
          </a:p>
          <a:p>
            <a:pPr marL="0" indent="0">
              <a:buNone/>
            </a:pPr>
            <a:endParaRPr lang="es-ES" sz="1800" dirty="0"/>
          </a:p>
        </p:txBody>
      </p:sp>
      <p:pic>
        <p:nvPicPr>
          <p:cNvPr id="4" name="Imagen 4" descr="Imagen que contiene negro, oscuro, paraguas, sostener&#10;&#10;Descripción generada con confianza muy alta">
            <a:extLst>
              <a:ext uri="{FF2B5EF4-FFF2-40B4-BE49-F238E27FC236}">
                <a16:creationId xmlns:a16="http://schemas.microsoft.com/office/drawing/2014/main" id="{97981F77-4019-451F-BAED-525D5CD54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773" y="2781365"/>
            <a:ext cx="3538313" cy="185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629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6431335" cy="1485900"/>
          </a:xfrm>
        </p:spPr>
        <p:txBody>
          <a:bodyPr>
            <a:normAutofit/>
          </a:bodyPr>
          <a:lstStyle/>
          <a:p>
            <a:r>
              <a:rPr lang="es-ES" dirty="0" err="1"/>
              <a:t>Bootcamp</a:t>
            </a:r>
            <a:r>
              <a:rPr lang="es-ES" dirty="0"/>
              <a:t> de Data </a:t>
            </a:r>
            <a:r>
              <a:rPr lang="es-ES" dirty="0" err="1"/>
              <a:t>Science</a:t>
            </a:r>
            <a:endParaRPr lang="es-ES" dirty="0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2C40241-37DD-450B-9CA4-6CF4AEDF2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846717"/>
            <a:ext cx="4001561" cy="358140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ts val="0"/>
              </a:spcBef>
              <a:spcAft>
                <a:spcPts val="600"/>
              </a:spcAft>
            </a:pPr>
            <a:r>
              <a:rPr lang="es-ES" b="1" dirty="0">
                <a:ea typeface="+mn-lt"/>
                <a:cs typeface="+mn-lt"/>
              </a:rPr>
              <a:t>Data Science: </a:t>
            </a:r>
            <a:r>
              <a:rPr lang="es-ES" dirty="0">
                <a:ea typeface="+mn-lt"/>
                <a:cs typeface="+mn-lt"/>
              </a:rPr>
              <a:t> 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</a:pPr>
            <a:endParaRPr lang="en-US" dirty="0">
              <a:ea typeface="+mn-lt"/>
              <a:cs typeface="+mn-lt"/>
            </a:endParaRPr>
          </a:p>
          <a:p>
            <a:pPr lvl="1" indent="-383540">
              <a:spcBef>
                <a:spcPts val="0"/>
              </a:spcBef>
              <a:spcAft>
                <a:spcPts val="600"/>
              </a:spcAft>
            </a:pPr>
            <a:r>
              <a:rPr lang="es-ES" b="1" i="0" dirty="0">
                <a:ea typeface="+mn-lt"/>
                <a:cs typeface="+mn-lt"/>
              </a:rPr>
              <a:t>Ciencia</a:t>
            </a:r>
            <a:r>
              <a:rPr lang="es-ES" i="0" dirty="0">
                <a:ea typeface="+mn-lt"/>
                <a:cs typeface="+mn-lt"/>
              </a:rPr>
              <a:t> que estudia los </a:t>
            </a:r>
            <a:r>
              <a:rPr lang="es-ES" b="1" i="0" dirty="0">
                <a:ea typeface="+mn-lt"/>
                <a:cs typeface="+mn-lt"/>
              </a:rPr>
              <a:t>datos</a:t>
            </a:r>
            <a:r>
              <a:rPr lang="es-ES" i="0" dirty="0">
                <a:ea typeface="+mn-lt"/>
                <a:cs typeface="+mn-lt"/>
              </a:rPr>
              <a:t> para obtener algún tipo de beneficio (insight o modelo)</a:t>
            </a:r>
            <a:endParaRPr lang="en-US" i="0" dirty="0"/>
          </a:p>
        </p:txBody>
      </p:sp>
      <p:pic>
        <p:nvPicPr>
          <p:cNvPr id="3" name="Imagen 4" descr="Imagen que contiene fruta, cd&#10;&#10;Descripción generada con confianza muy alta">
            <a:extLst>
              <a:ext uri="{FF2B5EF4-FFF2-40B4-BE49-F238E27FC236}">
                <a16:creationId xmlns:a16="http://schemas.microsoft.com/office/drawing/2014/main" id="{CE991D60-15E1-408B-B9BC-209AD0DC0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729" y="839200"/>
            <a:ext cx="5175860" cy="517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83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6431335" cy="1485900"/>
          </a:xfrm>
        </p:spPr>
        <p:txBody>
          <a:bodyPr>
            <a:normAutofit/>
          </a:bodyPr>
          <a:lstStyle/>
          <a:p>
            <a:r>
              <a:rPr lang="es-ES"/>
              <a:t>Insight</a:t>
            </a:r>
            <a:endParaRPr lang="es-ES" dirty="0"/>
          </a:p>
        </p:txBody>
      </p:sp>
      <p:pic>
        <p:nvPicPr>
          <p:cNvPr id="4" name="Picture 2" descr="The Golden Marketing Strategy: Data Viz &amp; Storytelling - IGW">
            <a:extLst>
              <a:ext uri="{FF2B5EF4-FFF2-40B4-BE49-F238E27FC236}">
                <a16:creationId xmlns:a16="http://schemas.microsoft.com/office/drawing/2014/main" id="{5237CB58-66AD-4ADF-ACF4-4197A951A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886" y="421204"/>
            <a:ext cx="6303773" cy="6244192"/>
          </a:xfrm>
          <a:prstGeom prst="rect">
            <a:avLst/>
          </a:prstGeom>
          <a:noFill/>
          <a:effectLst>
            <a:softEdge rad="254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462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6431335" cy="1485900"/>
          </a:xfrm>
        </p:spPr>
        <p:txBody>
          <a:bodyPr>
            <a:normAutofit/>
          </a:bodyPr>
          <a:lstStyle/>
          <a:p>
            <a:r>
              <a:rPr lang="es-ES" dirty="0"/>
              <a:t>Insight</a:t>
            </a:r>
          </a:p>
        </p:txBody>
      </p:sp>
      <p:pic>
        <p:nvPicPr>
          <p:cNvPr id="8" name="Picture 14" descr="Application — Update to the Corona Virus Tracker #3">
            <a:extLst>
              <a:ext uri="{FF2B5EF4-FFF2-40B4-BE49-F238E27FC236}">
                <a16:creationId xmlns:a16="http://schemas.microsoft.com/office/drawing/2014/main" id="{E5CCFBBA-62CF-423A-8AB1-F916AA4950F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927" y="1824068"/>
            <a:ext cx="7926155" cy="421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5066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27F1-B994-400C-B69E-607033C6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6431335" cy="1485900"/>
          </a:xfrm>
        </p:spPr>
        <p:txBody>
          <a:bodyPr>
            <a:normAutofit/>
          </a:bodyPr>
          <a:lstStyle/>
          <a:p>
            <a:r>
              <a:rPr lang="es-ES" dirty="0"/>
              <a:t>Modelo</a:t>
            </a:r>
          </a:p>
        </p:txBody>
      </p:sp>
      <p:pic>
        <p:nvPicPr>
          <p:cNvPr id="4" name="Picture 8" descr="DRIVE Labs: Predicting the Future with RNNs | NVIDIA Blog">
            <a:extLst>
              <a:ext uri="{FF2B5EF4-FFF2-40B4-BE49-F238E27FC236}">
                <a16:creationId xmlns:a16="http://schemas.microsoft.com/office/drawing/2014/main" id="{2015C81D-2ED3-4C65-A317-80401424824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0263" y="1858634"/>
            <a:ext cx="8439688" cy="431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12510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554</TotalTime>
  <Words>387</Words>
  <Application>Microsoft Office PowerPoint</Application>
  <PresentationFormat>Widescreen</PresentationFormat>
  <Paragraphs>95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Franklin Gothic Book</vt:lpstr>
      <vt:lpstr>Crop</vt:lpstr>
      <vt:lpstr>Data Science</vt:lpstr>
      <vt:lpstr>Contenido</vt:lpstr>
      <vt:lpstr>Profesores</vt:lpstr>
      <vt:lpstr>Profesores</vt:lpstr>
      <vt:lpstr>Bootcamp de Data Science</vt:lpstr>
      <vt:lpstr>Bootcamp de Data Science</vt:lpstr>
      <vt:lpstr>Insight</vt:lpstr>
      <vt:lpstr>Insight</vt:lpstr>
      <vt:lpstr>Modelo</vt:lpstr>
      <vt:lpstr>Proyecto Data Science</vt:lpstr>
      <vt:lpstr>Proyecto Data Science</vt:lpstr>
      <vt:lpstr>Contenido curso: cuatro bloques </vt:lpstr>
      <vt:lpstr>¿Qué se espera de vosotros?</vt:lpstr>
      <vt:lpstr>A tener en cuenta:</vt:lpstr>
      <vt:lpstr>A tener en cuenta:</vt:lpstr>
      <vt:lpstr>Calendly</vt:lpstr>
      <vt:lpstr>Discord</vt:lpstr>
      <vt:lpstr>Google Classroom &amp; Git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gvazquez</dc:creator>
  <cp:lastModifiedBy>Gabriel VT</cp:lastModifiedBy>
  <cp:revision>340</cp:revision>
  <dcterms:created xsi:type="dcterms:W3CDTF">2015-09-21T23:24:45Z</dcterms:created>
  <dcterms:modified xsi:type="dcterms:W3CDTF">2021-04-11T19:12:46Z</dcterms:modified>
</cp:coreProperties>
</file>